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ttyimages.com/illustrations/traveler?family=creative&amp;mediatype=illustration&amp;phrase=traveler&amp;sort=mostpopular" TargetMode="External"/><Relationship Id="rId3" Type="http://schemas.openxmlformats.org/officeDocument/2006/relationships/hyperlink" Target="https://cliparting.com/free-wine-glass-clip-art-27783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mestownarts.com/event/al-fresco-wine-tasting-event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ttyimages.com/illustrations/traveler?family=creative&amp;mediatype=illustration&amp;phrase=traveler&amp;sort=mostpopular" TargetMode="External"/><Relationship Id="rId3" Type="http://schemas.openxmlformats.org/officeDocument/2006/relationships/hyperlink" Target="https://cliparting.com/free-wine-glass-clip-art-27783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mestownarts.com/event/al-fresco-wine-tasting-event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f2953b954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f2953b954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f2953b954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f2953b954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f2953b95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f2953b95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f2953b95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f2953b95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f2953b954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f2953b954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f2953b9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f2953b9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2953b9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2953b9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f2953b9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f2953b9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f2953b95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f2953b95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we finished the python portion with the wine recommender we wanted to explore visualization options. As an extra component for our project we created a tableau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Tableau is a data visualization tool that makes it easy to create interactive data analytics.  Put the questioning power in the hands of the user.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 on the next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f2953b95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f2953b95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inputs spain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answer a lot of different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e1936d20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e1936d20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2953b95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2953b95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https://www.gettyimages.com/illustrations/traveler?family=creative&amp;mediatype=illustration&amp;phrase=traveler&amp;sort=mostpopular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Wine glasses clip art hostted 2 - Cliparting.com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f2953b954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f2953b954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for more information about our process and unit testing refer to our final write up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f2953b954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f2953b954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2953b954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2953b954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1936d209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1936d209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Summer Wine Tasting Event | The Arts Center - Jamestown, ND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1936d20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e1936d20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1936d20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1936d20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e1936d20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e1936d20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e43e554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e43e554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e43e554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e43e554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e1936d2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e1936d2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e43e554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e43e554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e43e554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e43e554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e43e554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e43e554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e43e554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e43e554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e1936d20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e1936d20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by adding “we wanted to be able to boil down and analyze lengthy paragraphs into a small list of words, which also led to more efficiency in the analysis.”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e1936d209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e1936d209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e1936d209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e1936d20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e1936d20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e1936d20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e43e554f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e43e554f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f2953b95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f2953b95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2953b954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2953b954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2953b95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f2953b9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f2953b9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f2953b9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f2953b95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f2953b95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e43e554f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e43e554f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finished the python portion with the wine recommender we wanted to explore visualization options.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effort to grow visualization skills and create a user friendly interface we used decided to create a tableau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is a data visualization tool that makes it easy to create interactive data analytics. By creating a tableau dashboard with the final wine data set we created -- users can ask their own questions, such as what country has the most expensive wine and what varieties have the most points.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e1936d209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e1936d209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https://www.gettyimages.com/illustrations/traveler?family=creative&amp;mediatype=illustration&amp;phrase=traveler&amp;sort=mostpopular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Wine glasses clip art hostted 2 - Cliparting.com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-- how can we put this together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e1936d209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e1936d209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e1936d209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e1936d209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e1936d209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e1936d209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e43e554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e43e554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e43e55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e43e55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f2953b95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f2953b95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e43e554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e43e554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e1936d20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e1936d20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43e554f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43e554f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e1936d20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e1936d20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e1936d20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e1936d20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ccc9eed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ccc9eed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ccc9eed7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ccc9eed7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ccc9eed7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ccc9eed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ccc9eed7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ccc9eed7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print(df.isna().sum())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#clean data - no nulls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#df.price.dropna(inplace = 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#df.fillna("",inplace = True)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ccc9eed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ccc9eed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print(df.describe(include='all',).T)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f2953b95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f2953b95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Summer Wine Tasting Event | The Arts Center - Jamestown, ND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ccc9eed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ccc9eed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#make wineries varaible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wineries = df[["winery", "points", "price"]].groupby(by="winery").mean()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countries = df[ ["country", "winery"] ].groupby(by="country").count().sort_values(by="winery")[::-1]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print(countries)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 "Number of countries: "+str(len(countries))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ccc9eed7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ccc9eed7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ccc9eed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ccc9eed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#look at the tasters -- are they biased?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#average mark by a taster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tasters = df[ ["taster_name", "points"] ].groupby(by="taster_name").mean()[::-1]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print(tasters)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#standard deviation by taster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 df[ ["taster_name", "points"] ].groupby(by="taster_name").std()[::-1]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ccc9eed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ccc9eed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#look at the wine variety -- does it influence the price? Option for stat test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#compare wine variety to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dfVariety = df.groupby('variety')['price'].mean().reset_index()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print("The average price of Wine per variety:" + '\n' + str(dfVariety.head()))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#which wine variety has the most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dfVarietyGrouped = df.groupby('variety')['points'].mean().reset_index()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print("The wine variety with most points:" + '\n' + str(dfVarietyGrouped.head()))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dfVariety = dfVarietyGrouped.sort_values('points', ascending = False)[0:7]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varietyPointPie = px.pie(values=dfVariety['points'], names=dfVariety['variety'], title='Wine varieties with most points')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varietyPointPie.update_traces(rotation=90, pull=0.05, textinfo="label+value")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#varietyPointPie.show()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plot(varietyPointPie)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ccc9eed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ccc9eed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#plot each winery comparing points to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points = wineries["points"]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prices = wineries["price"]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plt.plot(points, prices, "r.")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plt.title("Points and prices in wineries")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plt.xlabel("Points")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plt.ylabel("Prices")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sns.jointplot( x = df['points'],y = df['price'],color='g');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print(df.describe())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ccc9eed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ccc9eed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#look at country, which one has the most expensive wine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#which counrty most expensive wine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dfCountry = df.groupby('country')['price'].mean().reset_index()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print("The average price of Wine per country: " + '\n' + str(dfCountry.head()))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dfCountry = dfCountry.sort_values('price', ascending=False)[0:10]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countryPie = px.pie(names=dfCountry['country'], values=dfCountry['price'], title='Countries that produce expensive Wines')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countryPie.update_traces(rotation=90, pull=0.05, textinfo="percent+label")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#countryPie.show()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plot(countryPie)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ccc9eed7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ccc9eed7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#wine by price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f, ax = plt.subplots(1,2,figsize=(14,6))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ax1,ax2 = ax.flatten()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sns.distplot(df['price'].fillna(df['price'].mean()),color='r',ax=ax1)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ax1.set_title('Distrbution of price')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sns.boxplot(x = df['price'], ax=ax2)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ax2.set_ylabel('')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ax2.set_title('Boxplot of price')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5275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The price of wine is starts from 4 to more than 3000.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The price mean and median price is less than 100,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there are many outliers in the data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ccc9eed7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ccc9eed7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#get top wine prices of the data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temp_df = df.price.value_counts()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print(temp_df)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f2953b95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f2953b95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e43e554f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e43e554f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2953b95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2953b95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as.com/en_us/insights/analytics/what-is-natural-language-processing-nlp.html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hyperlink" Target="https://medium.com/towards-artificial-intelligence/text-mining-in-python-steps-and-examples-78b3f8fd913b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Relationship Id="rId7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CS5010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Rosé All Day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25" y="1532000"/>
            <a:ext cx="5542950" cy="23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Reviewer Profiles - Output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Reviewer Profiles - Output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75" y="1591876"/>
            <a:ext cx="7522051" cy="2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575" y="1054562"/>
            <a:ext cx="4485299" cy="30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5" y="973525"/>
            <a:ext cx="3383549" cy="3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203700" y="1152475"/>
            <a:ext cx="88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NLP to Wine Tasting Reviews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Identified the </a:t>
            </a:r>
            <a:r>
              <a:rPr b="1" lang="en"/>
              <a:t>column of interest</a:t>
            </a:r>
            <a:r>
              <a:rPr lang="en"/>
              <a:t>. 							⇒  </a:t>
            </a:r>
            <a:r>
              <a:rPr lang="en" sz="1200"/>
              <a:t>“The happy jumping dog”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Used </a:t>
            </a:r>
            <a:r>
              <a:rPr b="1" lang="en"/>
              <a:t>tokenization </a:t>
            </a:r>
            <a:r>
              <a:rPr lang="en"/>
              <a:t>to break up paragraph into a list of words.     ⇒ </a:t>
            </a:r>
            <a:r>
              <a:rPr lang="en" sz="1200"/>
              <a:t>[“The”, “happy”, “jumping”, “dog”]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Filtered out </a:t>
            </a:r>
            <a:r>
              <a:rPr b="1" lang="en"/>
              <a:t>stop words </a:t>
            </a:r>
            <a:r>
              <a:rPr lang="en"/>
              <a:t>from each list of text. 				         ⇒  </a:t>
            </a:r>
            <a:r>
              <a:rPr lang="en" sz="1200"/>
              <a:t>[“happy”, “jumping”, “dog”]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Appended the </a:t>
            </a:r>
            <a:r>
              <a:rPr b="1" lang="en"/>
              <a:t>part-of-speech </a:t>
            </a:r>
            <a:r>
              <a:rPr lang="en"/>
              <a:t>to each word.		     ⇒  </a:t>
            </a:r>
            <a:r>
              <a:rPr lang="en" sz="1200"/>
              <a:t>[ [“happy”, ADJ], [“jumping”, V], [“dog”, N] 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Filtered parts of speech for only nouns and adjectives. 		       ⇒  </a:t>
            </a:r>
            <a:r>
              <a:rPr lang="en" sz="1200"/>
              <a:t>[ [“happy”, ADJ], [“dog”, N]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119550" y="4703625"/>
            <a:ext cx="3495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* ADJ = Adjective, N = Noun, V = Verb </a:t>
            </a:r>
            <a:endParaRPr/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7415" l="0" r="0" t="0"/>
          <a:stretch/>
        </p:blipFill>
        <p:spPr>
          <a:xfrm>
            <a:off x="0" y="3138150"/>
            <a:ext cx="1433799" cy="20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203700" y="1152475"/>
            <a:ext cx="88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Wine Flavor Word Dictionary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“Fruity”, “Earthy”, “Floral”, “Bitter” examples of how one might describe a wine.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Created word lists for each category		   </a:t>
            </a:r>
            <a:r>
              <a:rPr lang="en" sz="1200"/>
              <a:t>⇒  [Fruity: “apple”, “pear”, “juicy”]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descriptor list had enough matches, considered wine apart of that category. 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Wine could live in more than one category (i.e. “sweet” and “earthy”)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 b="1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625" y="3434500"/>
            <a:ext cx="7233674" cy="15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25" y="291923"/>
            <a:ext cx="4844799" cy="27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203700" y="1152475"/>
            <a:ext cx="513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Identified the </a:t>
            </a:r>
            <a:r>
              <a:rPr b="1" lang="en" sz="1500"/>
              <a:t>columns of interest</a:t>
            </a:r>
            <a:r>
              <a:rPr lang="en" sz="1500"/>
              <a:t> -- </a:t>
            </a:r>
            <a:br>
              <a:rPr lang="en" sz="1500"/>
            </a:br>
            <a:r>
              <a:rPr lang="en" sz="1500"/>
              <a:t>title, designator, grape variety, description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title and designator to </a:t>
            </a:r>
            <a:r>
              <a:rPr b="1" lang="en" sz="1500"/>
              <a:t>list of color words</a:t>
            </a:r>
            <a:r>
              <a:rPr lang="en" sz="1500"/>
              <a:t> in English, French, Italian, Spanish and German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grape variety to list of </a:t>
            </a:r>
            <a:r>
              <a:rPr b="1" lang="en" sz="1500"/>
              <a:t>grape variety colors</a:t>
            </a:r>
            <a:r>
              <a:rPr lang="en" sz="1500"/>
              <a:t> 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description to </a:t>
            </a:r>
            <a:r>
              <a:rPr b="1" lang="en" sz="1500"/>
              <a:t>list of color words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Count </a:t>
            </a:r>
            <a:r>
              <a:rPr b="1" lang="en" sz="1500"/>
              <a:t>weighted matches</a:t>
            </a:r>
            <a:r>
              <a:rPr lang="en" sz="1500"/>
              <a:t> and assign color with the </a:t>
            </a:r>
            <a:r>
              <a:rPr b="1" lang="en" sz="1500"/>
              <a:t>highest count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Add “Blend” and “Sparkling” designations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350" y="3301923"/>
            <a:ext cx="307657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Type Analysis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453425" y="1459525"/>
            <a:ext cx="82710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Cavas Hill NV 1887 </a:t>
            </a:r>
            <a:r>
              <a:rPr b="1" lang="en">
                <a:highlight>
                  <a:srgbClr val="E6B8AF"/>
                </a:highlight>
              </a:rPr>
              <a:t>Rosado</a:t>
            </a:r>
            <a:r>
              <a:rPr b="1" lang="en"/>
              <a:t> </a:t>
            </a:r>
            <a:r>
              <a:rPr b="1" lang="en">
                <a:highlight>
                  <a:srgbClr val="FFF2CC"/>
                </a:highlight>
              </a:rPr>
              <a:t>Sparkling </a:t>
            </a:r>
            <a:br>
              <a:rPr lang="en"/>
            </a:br>
            <a:r>
              <a:rPr lang="en"/>
              <a:t>(</a:t>
            </a:r>
            <a:r>
              <a:rPr lang="en">
                <a:highlight>
                  <a:srgbClr val="FFF2CC"/>
                </a:highlight>
              </a:rPr>
              <a:t>Sparkling</a:t>
            </a:r>
            <a:r>
              <a:rPr lang="en"/>
              <a:t> </a:t>
            </a:r>
            <a:r>
              <a:rPr lang="en">
                <a:highlight>
                  <a:srgbClr val="E6B8AF"/>
                </a:highlight>
              </a:rPr>
              <a:t>Rosé</a:t>
            </a:r>
            <a:r>
              <a:rPr lang="en"/>
              <a:t> </a:t>
            </a:r>
            <a:r>
              <a:rPr lang="en">
                <a:highlight>
                  <a:srgbClr val="B6D7A8"/>
                </a:highlight>
              </a:rPr>
              <a:t>Blend</a:t>
            </a:r>
            <a:r>
              <a:rPr lang="en"/>
              <a:t> from Spain)</a:t>
            </a:r>
            <a:br>
              <a:rPr lang="en"/>
            </a:br>
            <a:r>
              <a:rPr lang="en"/>
              <a:t>$13  |  82 Points  |  </a:t>
            </a:r>
            <a:r>
              <a:rPr lang="en">
                <a:highlight>
                  <a:srgbClr val="B4A7D6"/>
                </a:highlight>
              </a:rPr>
              <a:t>Sweet</a:t>
            </a:r>
            <a:r>
              <a:rPr lang="en"/>
              <a:t>, </a:t>
            </a:r>
            <a:r>
              <a:rPr lang="en">
                <a:highlight>
                  <a:srgbClr val="9FC5E8"/>
                </a:highlight>
              </a:rPr>
              <a:t>Light-Bodied</a:t>
            </a:r>
            <a:br>
              <a:rPr lang="en"/>
            </a:br>
            <a:r>
              <a:rPr lang="en">
                <a:highlight>
                  <a:srgbClr val="E06666"/>
                </a:highlight>
              </a:rPr>
              <a:t>Red</a:t>
            </a:r>
            <a:r>
              <a:rPr lang="en"/>
              <a:t> in color, with berry and apple aromas, this is a </a:t>
            </a:r>
            <a:r>
              <a:rPr lang="en">
                <a:highlight>
                  <a:srgbClr val="D9D2E9"/>
                </a:highlight>
              </a:rPr>
              <a:t>sweet</a:t>
            </a:r>
            <a:r>
              <a:rPr lang="en"/>
              <a:t> </a:t>
            </a:r>
            <a:r>
              <a:rPr lang="en">
                <a:highlight>
                  <a:srgbClr val="B6D7A8"/>
                </a:highlight>
              </a:rPr>
              <a:t>blend</a:t>
            </a:r>
            <a:r>
              <a:rPr lang="en"/>
              <a:t>, with a </a:t>
            </a:r>
            <a:r>
              <a:rPr lang="en">
                <a:highlight>
                  <a:srgbClr val="9FC5E8"/>
                </a:highlight>
              </a:rPr>
              <a:t>light body</a:t>
            </a:r>
            <a:r>
              <a:rPr lang="en"/>
              <a:t> and nose tingling </a:t>
            </a:r>
            <a:r>
              <a:rPr lang="en">
                <a:highlight>
                  <a:srgbClr val="FFF2CC"/>
                </a:highlight>
              </a:rPr>
              <a:t>efferv</a:t>
            </a:r>
            <a:r>
              <a:rPr lang="en">
                <a:highlight>
                  <a:srgbClr val="FFF2CC"/>
                </a:highlight>
              </a:rPr>
              <a:t>escence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Sample Recommendation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203700" y="1152475"/>
            <a:ext cx="34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user preferences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Type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Flavor Profile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Taster Score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Price Range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Origin Country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Recommender Terminal App</a:t>
            </a:r>
            <a:endParaRPr b="1"/>
          </a:p>
        </p:txBody>
      </p:sp>
      <p:sp>
        <p:nvSpPr>
          <p:cNvPr id="165" name="Google Shape;165;p29"/>
          <p:cNvSpPr/>
          <p:nvPr/>
        </p:nvSpPr>
        <p:spPr>
          <a:xfrm>
            <a:off x="3920570" y="2948350"/>
            <a:ext cx="5658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5019325" y="1152475"/>
            <a:ext cx="34599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10 Results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Title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Type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Flavor Profile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Taster Score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Origin Country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Description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3553975" y="2393650"/>
            <a:ext cx="129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Filtering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Dashboard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Tableau is a </a:t>
            </a:r>
            <a:r>
              <a:rPr b="1" lang="en">
                <a:solidFill>
                  <a:srgbClr val="A64D79"/>
                </a:solidFill>
              </a:rPr>
              <a:t>data visualization</a:t>
            </a:r>
            <a:r>
              <a:rPr lang="en"/>
              <a:t> tool that makes it easy to create </a:t>
            </a:r>
            <a:r>
              <a:rPr b="1" lang="en">
                <a:solidFill>
                  <a:srgbClr val="A64D79"/>
                </a:solidFill>
              </a:rPr>
              <a:t>interactive visual analytics</a:t>
            </a:r>
            <a:r>
              <a:rPr lang="en"/>
              <a:t> in the form of dashboards for both </a:t>
            </a:r>
            <a:r>
              <a:rPr b="1" lang="en">
                <a:solidFill>
                  <a:srgbClr val="A64D79"/>
                </a:solidFill>
              </a:rPr>
              <a:t>technical and non-technical end users.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962" y="4402431"/>
            <a:ext cx="1500522" cy="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87" y="2606080"/>
            <a:ext cx="1804200" cy="961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763" y="2265925"/>
            <a:ext cx="3616250" cy="197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7" name="Google Shape;177;p30"/>
          <p:cNvSpPr/>
          <p:nvPr/>
        </p:nvSpPr>
        <p:spPr>
          <a:xfrm>
            <a:off x="2273010" y="2947176"/>
            <a:ext cx="482700" cy="23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606" y="3893248"/>
            <a:ext cx="812125" cy="10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5723" y="2440313"/>
            <a:ext cx="1500526" cy="13087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30"/>
          <p:cNvSpPr/>
          <p:nvPr/>
        </p:nvSpPr>
        <p:spPr>
          <a:xfrm>
            <a:off x="4576234" y="2979340"/>
            <a:ext cx="482700" cy="23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Dashboard:</a:t>
            </a:r>
            <a:r>
              <a:rPr lang="en"/>
              <a:t> Use Case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" y="1191825"/>
            <a:ext cx="5698522" cy="3211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6254300" y="609450"/>
            <a:ext cx="27429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User Input: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 selects Spain from the Map to display information about wine from Spain.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</a:rPr>
              <a:t>User Insights:</a:t>
            </a:r>
            <a:endParaRPr b="1" sz="12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Spain has 9 varieties, with Red, White, and Red Blend accounting for over half of Spain’s total wine.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most expensive wines from Spain are Red Blends. Red Blends also have, on average, the most points.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Five tasters have reviewed wine from Spain, with Michael Schachner having the most reviews </a:t>
            </a:r>
            <a:r>
              <a:rPr i="1" lang="en" sz="1200"/>
              <a:t>-- </a:t>
            </a:r>
            <a:r>
              <a:rPr b="1" i="1" lang="en" sz="1200"/>
              <a:t>does Michael try wines from other countries?</a:t>
            </a:r>
            <a:endParaRPr b="1"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31"/>
          <p:cNvSpPr/>
          <p:nvPr/>
        </p:nvSpPr>
        <p:spPr>
          <a:xfrm rot="-8360829">
            <a:off x="1945045" y="4386506"/>
            <a:ext cx="903950" cy="220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2704575" y="4670675"/>
            <a:ext cx="2680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Original user input, user selects Spain</a:t>
            </a:r>
            <a:endParaRPr i="1" sz="800"/>
          </a:p>
        </p:txBody>
      </p:sp>
      <p:sp>
        <p:nvSpPr>
          <p:cNvPr id="190" name="Google Shape;190;p31"/>
          <p:cNvSpPr/>
          <p:nvPr/>
        </p:nvSpPr>
        <p:spPr>
          <a:xfrm>
            <a:off x="4648200" y="4670675"/>
            <a:ext cx="324300" cy="330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7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Write Up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Everyone writes about what they did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Do Intro and Conclusion together at the end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Presentation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Everyone make their own slides about what they worked on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Video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Use presentation as a guide</a:t>
            </a:r>
            <a:endParaRPr sz="900"/>
          </a:p>
        </p:txBody>
      </p:sp>
      <p:sp>
        <p:nvSpPr>
          <p:cNvPr id="62" name="Google Shape;62;p14"/>
          <p:cNvSpPr txBox="1"/>
          <p:nvPr/>
        </p:nvSpPr>
        <p:spPr>
          <a:xfrm>
            <a:off x="2548150" y="73950"/>
            <a:ext cx="648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Report Sections: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NTRODUCTION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describe your project scenario. Starting out, what did you hope to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accomplish/learn?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 DATA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Describe your data set and its significance. Where did you obtain this data set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from? Why did you choose the data set that you did? Indicate if you carried out any pre-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processing/data cleaning/outlier removal, etc... to sanitize your data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XPERIMENTAL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ESIGN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Describe briefly your process, starting from where you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obtained your data all the way to means of obtaining results/output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EYOND THE ORIGINAL SPECIFICATIONS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highlight clearly what things you did that went beyond the original specifications. That is, discuss what you implemented that would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count towards the extra-credit portion of this project (see section below.)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ESULTS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Display and discuss the results. Describe what you have learned and mention the relevance/significance of the results you have obtained. Be sure to use appropriate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visualizations to display your results.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ESTING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Describe what testing you did. Describe the Unit tests that you wrote. Show a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sample run of one or two of your tests (screen caps or copy-and-paste is fine)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b="1"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ONCLUSIONS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Summarize your findings, explain how these results could be used by others (if applicable), describe ways you could improve your program or ways you might</a:t>
            </a:r>
            <a:b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like to expand the functionality of your program if given more time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Putting it All Together:</a:t>
            </a:r>
            <a:r>
              <a:rPr lang="en"/>
              <a:t> Sample Use Case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525" y="3104750"/>
            <a:ext cx="2308139" cy="160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300" y="3011177"/>
            <a:ext cx="2751156" cy="1605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550" y="1170700"/>
            <a:ext cx="2308151" cy="1229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" name="Google Shape;199;p32"/>
          <p:cNvSpPr/>
          <p:nvPr/>
        </p:nvSpPr>
        <p:spPr>
          <a:xfrm>
            <a:off x="4446495" y="1588750"/>
            <a:ext cx="5658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1973550" y="2430350"/>
            <a:ext cx="2402100" cy="4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Data Scientists perform initial analysis, data transformations, and create a Wine Recommender</a:t>
            </a:r>
            <a:endParaRPr i="1" sz="900"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100" y="1167025"/>
            <a:ext cx="1841760" cy="12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150" y="1167025"/>
            <a:ext cx="1418325" cy="1237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32"/>
          <p:cNvSpPr txBox="1"/>
          <p:nvPr/>
        </p:nvSpPr>
        <p:spPr>
          <a:xfrm>
            <a:off x="5720875" y="2478450"/>
            <a:ext cx="253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specifies wine preferences and receives a Top Ten List of wine recommendations</a:t>
            </a:r>
            <a:endParaRPr i="1" sz="900"/>
          </a:p>
        </p:txBody>
      </p:sp>
      <p:sp>
        <p:nvSpPr>
          <p:cNvPr id="204" name="Google Shape;204;p32"/>
          <p:cNvSpPr/>
          <p:nvPr/>
        </p:nvSpPr>
        <p:spPr>
          <a:xfrm rot="5400000">
            <a:off x="7776700" y="2738125"/>
            <a:ext cx="1919400" cy="423900"/>
          </a:xfrm>
          <a:prstGeom prst="uturnArrow">
            <a:avLst>
              <a:gd fmla="val 25000" name="adj1"/>
              <a:gd fmla="val 21744" name="adj2"/>
              <a:gd fmla="val 25000" name="adj3"/>
              <a:gd fmla="val 43750" name="adj4"/>
              <a:gd fmla="val 75000" name="adj5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5810875" y="4648425"/>
            <a:ext cx="26760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uses Tableau Dashboard to dive deeper into their Top Ten List of wine recommendations</a:t>
            </a:r>
            <a:endParaRPr i="1" sz="900"/>
          </a:p>
        </p:txBody>
      </p:sp>
      <p:sp>
        <p:nvSpPr>
          <p:cNvPr id="206" name="Google Shape;206;p32"/>
          <p:cNvSpPr/>
          <p:nvPr/>
        </p:nvSpPr>
        <p:spPr>
          <a:xfrm rot="10800000">
            <a:off x="4527635" y="3669625"/>
            <a:ext cx="10467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1574400" y="4648425"/>
            <a:ext cx="31113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combines information from Wine Recommender and Tableau Dashboard to select a Taster Trading Card!</a:t>
            </a:r>
            <a:endParaRPr i="1" sz="900"/>
          </a:p>
        </p:txBody>
      </p:sp>
      <p:sp>
        <p:nvSpPr>
          <p:cNvPr id="208" name="Google Shape;208;p32"/>
          <p:cNvSpPr txBox="1"/>
          <p:nvPr/>
        </p:nvSpPr>
        <p:spPr>
          <a:xfrm>
            <a:off x="0" y="1612050"/>
            <a:ext cx="15744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is traveling to Spain and wants to learn about Spanish wines before their trip!</a:t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1526300" y="1579225"/>
            <a:ext cx="240300" cy="2507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508" y="3104738"/>
            <a:ext cx="771037" cy="9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182" y="3381325"/>
            <a:ext cx="181928" cy="2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152475"/>
            <a:ext cx="46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</a:t>
            </a:r>
            <a:r>
              <a:rPr lang="en"/>
              <a:t>Create a system that takes input from the user regarding their taste preferences and returns a list of recommended wines.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r>
              <a:rPr lang="en"/>
              <a:t>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Taster Profiles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Terminal Input Wine Recommender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WineEnthusiast Tableau Dashboard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Future Steps</a:t>
            </a:r>
            <a:r>
              <a:rPr lang="en" sz="1700"/>
              <a:t>:</a:t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Web scrape updated wine reviews from Wine Enthusiast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Move from terminal environment into web format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2952">
            <a:off x="5031237" y="1426491"/>
            <a:ext cx="1521045" cy="14072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2952">
            <a:off x="6304439" y="1971647"/>
            <a:ext cx="2432447" cy="1407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2946">
            <a:off x="5118417" y="2645847"/>
            <a:ext cx="1779167" cy="12879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Thank you!</a:t>
            </a:r>
            <a:endParaRPr i="1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19" y="2856325"/>
            <a:ext cx="707550" cy="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r>
              <a:rPr lang="en"/>
              <a:t> Presentation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</a:rPr>
              <a:t>Rosé All Day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311700" y="2450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Wine Recommender, Interactive Dashboard, &amp; </a:t>
            </a:r>
            <a:r>
              <a:rPr b="1" lang="en" sz="2000"/>
              <a:t>Taster Trading Cards</a:t>
            </a:r>
            <a:endParaRPr b="1" sz="2000"/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311700" y="324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CS5010 Final Project, August 2020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Nikki Aaron, </a:t>
            </a:r>
            <a:r>
              <a:rPr lang="en" sz="1200"/>
              <a:t>Bev Dobrenz, Amanda West, </a:t>
            </a:r>
            <a:r>
              <a:rPr lang="en" sz="1200"/>
              <a:t>Joseph Wysocki</a:t>
            </a:r>
            <a:endParaRPr sz="1200"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5050">
            <a:off x="6768139" y="3016898"/>
            <a:ext cx="2313597" cy="173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Goal</a:t>
            </a:r>
            <a:r>
              <a:rPr lang="en"/>
              <a:t>: Create a system that takes input from the user regarding their taste preferences and returns a list of recommended wines.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r>
              <a:rPr lang="en"/>
              <a:t>: WineEnthusiast Review Data from Kaggle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130k wine reviews with variables such as variety, location, winery, price, and description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Results</a:t>
            </a:r>
            <a:r>
              <a:rPr lang="en"/>
              <a:t>: Users can: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Receive wine recommendations using a </a:t>
            </a:r>
            <a:r>
              <a:rPr b="1" i="1" lang="en" sz="1600">
                <a:solidFill>
                  <a:srgbClr val="A64D79"/>
                </a:solidFill>
              </a:rPr>
              <a:t>Terminal Input Wine Recommender</a:t>
            </a:r>
            <a:endParaRPr i="1" sz="14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Visualize and interact with updated wine review data using a </a:t>
            </a:r>
            <a:r>
              <a:rPr b="1" i="1" lang="en" sz="1600">
                <a:solidFill>
                  <a:srgbClr val="A64D79"/>
                </a:solidFill>
              </a:rPr>
              <a:t>Tableau Dashboard</a:t>
            </a:r>
            <a:endParaRPr b="1" i="1" sz="1600">
              <a:solidFill>
                <a:srgbClr val="A64D7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Obtain information about favorite wine tasters from </a:t>
            </a:r>
            <a:r>
              <a:rPr b="1" i="1" lang="en" sz="1600">
                <a:solidFill>
                  <a:srgbClr val="A64D79"/>
                </a:solidFill>
              </a:rPr>
              <a:t>Taster Review Profiles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43162"/>
          <a:stretch/>
        </p:blipFill>
        <p:spPr>
          <a:xfrm>
            <a:off x="4485687" y="4179875"/>
            <a:ext cx="4346615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 Chart</a:t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516150" y="1723725"/>
            <a:ext cx="1226100" cy="6177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Formulate Questions</a:t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2507225" y="1709925"/>
            <a:ext cx="1226100" cy="645300"/>
          </a:xfrm>
          <a:prstGeom prst="parallelogram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4664175" y="1682325"/>
            <a:ext cx="1226100" cy="700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Data</a:t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6940950" y="1682325"/>
            <a:ext cx="1424700" cy="700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Enhancement</a:t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1207475" y="3277600"/>
            <a:ext cx="1226100" cy="700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3331300" y="3277600"/>
            <a:ext cx="2064750" cy="700500"/>
          </a:xfrm>
          <a:prstGeom prst="flowChartInputOutpu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58" name="Google Shape;258;p38"/>
          <p:cNvSpPr/>
          <p:nvPr/>
        </p:nvSpPr>
        <p:spPr>
          <a:xfrm>
            <a:off x="6010075" y="3277600"/>
            <a:ext cx="1779025" cy="700500"/>
          </a:xfrm>
          <a:prstGeom prst="flowChartInputOutpu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Programs</a:t>
            </a:r>
            <a:endParaRPr/>
          </a:p>
        </p:txBody>
      </p:sp>
      <p:cxnSp>
        <p:nvCxnSpPr>
          <p:cNvPr id="259" name="Google Shape;259;p38"/>
          <p:cNvCxnSpPr>
            <a:stCxn id="252" idx="3"/>
            <a:endCxn id="253" idx="5"/>
          </p:cNvCxnSpPr>
          <p:nvPr/>
        </p:nvCxnSpPr>
        <p:spPr>
          <a:xfrm>
            <a:off x="1742250" y="2032575"/>
            <a:ext cx="8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8"/>
          <p:cNvCxnSpPr>
            <a:stCxn id="253" idx="2"/>
            <a:endCxn id="254" idx="1"/>
          </p:cNvCxnSpPr>
          <p:nvPr/>
        </p:nvCxnSpPr>
        <p:spPr>
          <a:xfrm>
            <a:off x="3652663" y="2032575"/>
            <a:ext cx="10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8"/>
          <p:cNvCxnSpPr>
            <a:endCxn id="255" idx="1"/>
          </p:cNvCxnSpPr>
          <p:nvPr/>
        </p:nvCxnSpPr>
        <p:spPr>
          <a:xfrm>
            <a:off x="5890350" y="2032575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8"/>
          <p:cNvCxnSpPr>
            <a:stCxn id="255" idx="3"/>
            <a:endCxn id="256" idx="1"/>
          </p:cNvCxnSpPr>
          <p:nvPr/>
        </p:nvCxnSpPr>
        <p:spPr>
          <a:xfrm flipH="1">
            <a:off x="1207350" y="2032575"/>
            <a:ext cx="7158300" cy="1595400"/>
          </a:xfrm>
          <a:prstGeom prst="bentConnector5">
            <a:avLst>
              <a:gd fmla="val -3327" name="adj1"/>
              <a:gd fmla="val 49996" name="adj2"/>
              <a:gd fmla="val 103325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8"/>
          <p:cNvCxnSpPr>
            <a:stCxn id="256" idx="3"/>
            <a:endCxn id="257" idx="2"/>
          </p:cNvCxnSpPr>
          <p:nvPr/>
        </p:nvCxnSpPr>
        <p:spPr>
          <a:xfrm>
            <a:off x="2433575" y="3627850"/>
            <a:ext cx="110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8"/>
          <p:cNvCxnSpPr>
            <a:stCxn id="257" idx="5"/>
            <a:endCxn id="258" idx="2"/>
          </p:cNvCxnSpPr>
          <p:nvPr/>
        </p:nvCxnSpPr>
        <p:spPr>
          <a:xfrm>
            <a:off x="5189575" y="3627850"/>
            <a:ext cx="99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Cleaning/Initial Investigation</a:t>
            </a:r>
            <a:endParaRPr b="1"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Wine Review Data from 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Winemag-data-130k-v2.csv with 130,000 rows of wine reviews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Variables include:</a:t>
            </a:r>
            <a:endParaRPr sz="16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Country, Description, Points, Price, Province, Region_1, Region_2, Taster_Name, Taster_Twitter_Handle, Title, Variety, Winery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summary plots for initial investigation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Excluded missing (NaN) values: 96,400 rows to perform analysis</a:t>
            </a:r>
            <a:endParaRPr sz="1600"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858" y="3271750"/>
            <a:ext cx="1798820" cy="1202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895" y="3271750"/>
            <a:ext cx="1501082" cy="1202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88" y="3271750"/>
            <a:ext cx="1881182" cy="1202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550" y="3271750"/>
            <a:ext cx="2041284" cy="120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5" name="Google Shape;275;p39"/>
          <p:cNvSpPr txBox="1"/>
          <p:nvPr/>
        </p:nvSpPr>
        <p:spPr>
          <a:xfrm>
            <a:off x="591288" y="45204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Are there any missing values?</a:t>
            </a:r>
            <a:endParaRPr sz="800"/>
          </a:p>
        </p:txBody>
      </p:sp>
      <p:sp>
        <p:nvSpPr>
          <p:cNvPr id="276" name="Google Shape;276;p39"/>
          <p:cNvSpPr txBox="1"/>
          <p:nvPr/>
        </p:nvSpPr>
        <p:spPr>
          <a:xfrm>
            <a:off x="2693363" y="45204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Is there a relationship between price and points?</a:t>
            </a:r>
            <a:endParaRPr sz="800"/>
          </a:p>
        </p:txBody>
      </p:sp>
      <p:sp>
        <p:nvSpPr>
          <p:cNvPr id="277" name="Google Shape;277;p39"/>
          <p:cNvSpPr txBox="1"/>
          <p:nvPr/>
        </p:nvSpPr>
        <p:spPr>
          <a:xfrm>
            <a:off x="4712413" y="45204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What taster writes the most reviews?</a:t>
            </a:r>
            <a:endParaRPr sz="800"/>
          </a:p>
        </p:txBody>
      </p:sp>
      <p:sp>
        <p:nvSpPr>
          <p:cNvPr id="278" name="Google Shape;278;p39"/>
          <p:cNvSpPr txBox="1"/>
          <p:nvPr/>
        </p:nvSpPr>
        <p:spPr>
          <a:xfrm>
            <a:off x="6587063" y="45204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What Country has the most expensive wine?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" y="0"/>
            <a:ext cx="9135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5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Notes from 2 Aug Call:</a:t>
            </a:r>
            <a:endParaRPr b="1"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Paper Outline AND Presentation Outline (presentation no more than 20 mins)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Introduce data set and what it is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Introduce goals -- analyze reviewers, create recommendation system, create dashboard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Transformations on dataframe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End Product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Dashboard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Cards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■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Recommender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Future Things to do with the data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PPT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Flow chart of what we did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Screenshot of recommender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Some of the cards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Tableau Dashboard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Video of recommender 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1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Incorporated </a:t>
            </a:r>
            <a:r>
              <a:rPr lang="en"/>
              <a:t>Text Mining &amp; N</a:t>
            </a:r>
            <a:r>
              <a:rPr lang="en"/>
              <a:t>LP</a:t>
            </a:r>
            <a:r>
              <a:rPr lang="en"/>
              <a:t> Components</a:t>
            </a:r>
            <a:r>
              <a:rPr lang="en"/>
              <a:t> (Python NLTK library)</a:t>
            </a:r>
            <a:endParaRPr b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Text mining</a:t>
            </a:r>
            <a:r>
              <a:rPr lang="en"/>
              <a:t> ​is the process of deriving high quality information from text. 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Goal is to turn the text into data for analysis via application of NLP.</a:t>
            </a:r>
            <a:endParaRPr b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NLP</a:t>
            </a:r>
            <a:r>
              <a:rPr lang="en"/>
              <a:t> - </a:t>
            </a:r>
            <a:r>
              <a:rPr b="1" lang="en"/>
              <a:t>N</a:t>
            </a:r>
            <a:r>
              <a:rPr lang="en"/>
              <a:t>atural </a:t>
            </a:r>
            <a:r>
              <a:rPr b="1" lang="en"/>
              <a:t>L</a:t>
            </a:r>
            <a:r>
              <a:rPr lang="en"/>
              <a:t>anguage </a:t>
            </a:r>
            <a:r>
              <a:rPr b="1" lang="en"/>
              <a:t>P</a:t>
            </a:r>
            <a:r>
              <a:rPr lang="en"/>
              <a:t>rocessing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</a:t>
            </a:r>
            <a:r>
              <a:rPr i="1" lang="en"/>
              <a:t>Natural language processing (NLP) is a branch of artificial intelligence that helps computers understand, interpret and manipulate human language.” - </a:t>
            </a:r>
            <a:r>
              <a:rPr i="1"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SAS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1712725" y="4000975"/>
            <a:ext cx="6329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Text mining ⇒  information</a:t>
            </a:r>
            <a:endParaRPr i="1" sz="18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2"/>
                </a:solidFill>
              </a:rPr>
              <a:t>NLP ⇒  knowledge</a:t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0074">
            <a:off x="7326800" y="3333325"/>
            <a:ext cx="1425599" cy="162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74" y="3907000"/>
            <a:ext cx="1646950" cy="12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...Continued</a:t>
            </a:r>
            <a:endParaRPr i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Tokenization</a:t>
            </a:r>
            <a:r>
              <a:rPr lang="en"/>
              <a:t>​ is the process of breaking strings into tokens of small structures or units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"/>
              <a:t>“She sells seashells by the seashore</a:t>
            </a:r>
            <a:r>
              <a:rPr lang="en"/>
              <a:t>” 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⇒ [“She”, “sells”, “seashells”, “by”, “the”, “seashore”]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Stop words​</a:t>
            </a:r>
            <a:r>
              <a:rPr lang="en"/>
              <a:t> are common “connector” words. These words do not provide any meaning and are best removed.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"/>
              <a:t>examples</a:t>
            </a:r>
            <a:r>
              <a:rPr lang="en"/>
              <a:t>: “the”, “a”, “at”, “for”, “above”, “on”, “is”,“all”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 rotWithShape="1">
          <a:blip r:embed="rId3">
            <a:alphaModFix/>
          </a:blip>
          <a:srcRect b="6611" l="0" r="0" t="0"/>
          <a:stretch/>
        </p:blipFill>
        <p:spPr>
          <a:xfrm>
            <a:off x="4403000" y="247200"/>
            <a:ext cx="1214250" cy="14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/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...</a:t>
            </a:r>
            <a:r>
              <a:rPr i="1" lang="en"/>
              <a:t>Continued</a:t>
            </a:r>
            <a:endParaRPr i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Part-of-speech</a:t>
            </a:r>
            <a:r>
              <a:rPr lang="en"/>
              <a:t> understands and matches parts of speech to each tokenized word in a text (adjectives, adverbs, nouns, verbs, etc).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00" y="2667625"/>
            <a:ext cx="6987799" cy="190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2" name="Google Shape;332;p48"/>
          <p:cNvSpPr txBox="1"/>
          <p:nvPr/>
        </p:nvSpPr>
        <p:spPr>
          <a:xfrm>
            <a:off x="1014025" y="4568875"/>
            <a:ext cx="5670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Dhilip Subramanian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 Dictionary Creation for Descriptions</a:t>
            </a:r>
            <a:endParaRPr b="1"/>
          </a:p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203700" y="1152475"/>
            <a:ext cx="88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NLP to Wine Tasting Review</a:t>
            </a:r>
            <a:r>
              <a:rPr lang="en"/>
              <a:t>s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Identified the </a:t>
            </a:r>
            <a:r>
              <a:rPr b="1" lang="en"/>
              <a:t>column of interest</a:t>
            </a:r>
            <a:r>
              <a:rPr lang="en"/>
              <a:t>. 							⇒  </a:t>
            </a:r>
            <a:r>
              <a:rPr lang="en" sz="1200"/>
              <a:t>“The happy jumping dog”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Used </a:t>
            </a:r>
            <a:r>
              <a:rPr b="1" lang="en"/>
              <a:t>tokenization </a:t>
            </a:r>
            <a:r>
              <a:rPr lang="en"/>
              <a:t>to break up paragraph into a list of words.     ⇒ </a:t>
            </a:r>
            <a:r>
              <a:rPr lang="en" sz="1200"/>
              <a:t>[</a:t>
            </a:r>
            <a:r>
              <a:rPr lang="en" sz="1200"/>
              <a:t>“The”, “happy”, “jumping”, “dog”]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Filtered out </a:t>
            </a:r>
            <a:r>
              <a:rPr b="1" lang="en"/>
              <a:t>stop words </a:t>
            </a:r>
            <a:r>
              <a:rPr lang="en"/>
              <a:t>from each list of text. 				         ⇒  </a:t>
            </a:r>
            <a:r>
              <a:rPr lang="en" sz="1200"/>
              <a:t>[“happy”, “jumping”, “dog”]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Appended the </a:t>
            </a:r>
            <a:r>
              <a:rPr b="1" lang="en"/>
              <a:t>part-of-speech </a:t>
            </a:r>
            <a:r>
              <a:rPr lang="en"/>
              <a:t>to each word.		     ⇒  </a:t>
            </a:r>
            <a:r>
              <a:rPr lang="en" sz="1200"/>
              <a:t>[ [“happy”, ADJ], [“jumping”, V], [“dog”, N] 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Filtered parts of speech for only nouns and adjectives. 		       ⇒  </a:t>
            </a:r>
            <a:r>
              <a:rPr lang="en" sz="1200"/>
              <a:t>[ [“happy”, ADJ], [“dog”, N]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/>
        </p:nvSpPr>
        <p:spPr>
          <a:xfrm>
            <a:off x="119550" y="4703625"/>
            <a:ext cx="3495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* ADJ = Adjective, N = Noun, V = Verb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0"/>
          <p:cNvPicPr preferRelativeResize="0"/>
          <p:nvPr/>
        </p:nvPicPr>
        <p:blipFill rotWithShape="1">
          <a:blip r:embed="rId3">
            <a:alphaModFix/>
          </a:blip>
          <a:srcRect b="7415" l="0" r="0" t="0"/>
          <a:stretch/>
        </p:blipFill>
        <p:spPr>
          <a:xfrm>
            <a:off x="0" y="3138150"/>
            <a:ext cx="1433799" cy="20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0"/>
          <p:cNvSpPr txBox="1"/>
          <p:nvPr>
            <p:ph idx="1" type="body"/>
          </p:nvPr>
        </p:nvSpPr>
        <p:spPr>
          <a:xfrm>
            <a:off x="203700" y="1152475"/>
            <a:ext cx="88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Wine Flavor Word Dictionary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“Fruity”, “Earthy”, “Floral”, “Bitter” examples of how one might describe a wine.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Created word lists for each category		   </a:t>
            </a:r>
            <a:r>
              <a:rPr lang="en" sz="1200"/>
              <a:t>⇒  [Fruity: “apple”, “pear”, “juicy”]</a:t>
            </a:r>
            <a:endParaRPr sz="12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descriptor list had enough matches, considered wine apart of that category. 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Wine could live in more than one category (i.e. “sweet” and “earthy”)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Wine Variety Analysis</a:t>
            </a:r>
            <a:endParaRPr b="1"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625" y="3434500"/>
            <a:ext cx="7233674" cy="15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25" y="291923"/>
            <a:ext cx="4844799" cy="27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203700" y="1152475"/>
            <a:ext cx="513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Identified the </a:t>
            </a:r>
            <a:r>
              <a:rPr b="1" lang="en" sz="1500"/>
              <a:t>columns of interest</a:t>
            </a:r>
            <a:r>
              <a:rPr lang="en" sz="1500"/>
              <a:t> -- </a:t>
            </a:r>
            <a:br>
              <a:rPr lang="en" sz="1500"/>
            </a:br>
            <a:r>
              <a:rPr lang="en" sz="1500"/>
              <a:t>title, designator, grape variety, description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title and designator to </a:t>
            </a:r>
            <a:r>
              <a:rPr b="1" lang="en" sz="1500"/>
              <a:t>list of color words</a:t>
            </a:r>
            <a:r>
              <a:rPr lang="en" sz="1500"/>
              <a:t> in English, French, Italian, Spanish and German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grape variety to list of </a:t>
            </a:r>
            <a:r>
              <a:rPr b="1" lang="en" sz="1500"/>
              <a:t>grape variety colors</a:t>
            </a:r>
            <a:r>
              <a:rPr lang="en" sz="1500"/>
              <a:t> 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Matched description to </a:t>
            </a:r>
            <a:r>
              <a:rPr b="1" lang="en" sz="1500"/>
              <a:t>list of color words</a:t>
            </a:r>
            <a:endParaRPr sz="9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Count </a:t>
            </a:r>
            <a:r>
              <a:rPr b="1" lang="en" sz="1500"/>
              <a:t>weighted matches</a:t>
            </a:r>
            <a:r>
              <a:rPr lang="en" sz="1500"/>
              <a:t> and assign color with the </a:t>
            </a:r>
            <a:r>
              <a:rPr b="1" lang="en" sz="1500"/>
              <a:t>highest count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Add “Blend” and “Sparkling” designations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350" y="3301923"/>
            <a:ext cx="307657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Wine Type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25" y="291923"/>
            <a:ext cx="4844799" cy="27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203700" y="1152475"/>
            <a:ext cx="513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Red </a:t>
            </a:r>
            <a:r>
              <a:rPr lang="en" sz="1200"/>
              <a:t> =&gt;  [</a:t>
            </a:r>
            <a:r>
              <a:rPr lang="en" sz="1300"/>
              <a:t>noir, rotwein, rosso, rouge]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White</a:t>
            </a:r>
            <a:r>
              <a:rPr b="1" lang="en" sz="1200"/>
              <a:t> </a:t>
            </a:r>
            <a:r>
              <a:rPr lang="en" sz="1200"/>
              <a:t> =&gt;  [</a:t>
            </a:r>
            <a:r>
              <a:rPr lang="en" sz="1300"/>
              <a:t>blanc, bianco, bianca, weißwein, weis]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Rosé </a:t>
            </a:r>
            <a:r>
              <a:rPr lang="en" sz="1200"/>
              <a:t> =&gt;  [</a:t>
            </a:r>
            <a:r>
              <a:rPr lang="en" sz="1300"/>
              <a:t>rosato, rosado, rosat, roséwein, roséfine]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Sparkling </a:t>
            </a:r>
            <a:r>
              <a:rPr lang="en" sz="1200"/>
              <a:t> =&gt;  [</a:t>
            </a:r>
            <a:r>
              <a:rPr lang="en" sz="1300"/>
              <a:t>champagne, bubbles, bubbly, brut, bruto, sekt, schaumwein, effervescent, spumante, scintillante]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Red grapes</a:t>
            </a:r>
            <a:r>
              <a:rPr lang="en" sz="1200"/>
              <a:t>  =&gt;  [</a:t>
            </a:r>
            <a:r>
              <a:rPr lang="en" sz="1300"/>
              <a:t>cabernet, malbec]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White grapes</a:t>
            </a:r>
            <a:r>
              <a:rPr lang="en" sz="1500"/>
              <a:t> </a:t>
            </a:r>
            <a:r>
              <a:rPr lang="en" sz="1200"/>
              <a:t> =&gt;  [</a:t>
            </a:r>
            <a:r>
              <a:rPr lang="en" sz="1300"/>
              <a:t>sauvignon blanc,</a:t>
            </a:r>
            <a:r>
              <a:rPr lang="en" sz="1300"/>
              <a:t> </a:t>
            </a:r>
            <a:r>
              <a:rPr lang="en" sz="1300"/>
              <a:t>chardonnay, riesling]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Ambiguous grapes</a:t>
            </a:r>
            <a:r>
              <a:rPr lang="en" sz="1500"/>
              <a:t> </a:t>
            </a:r>
            <a:r>
              <a:rPr lang="en" sz="1200"/>
              <a:t> =&gt;  [</a:t>
            </a:r>
            <a:r>
              <a:rPr lang="en" sz="1300"/>
              <a:t>pinot noir (blanc), chardonnay (noir), pinot gris (mendoza)]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350" y="3301923"/>
            <a:ext cx="307657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Wine Type Analysis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idx="1" type="body"/>
          </p:nvPr>
        </p:nvSpPr>
        <p:spPr>
          <a:xfrm>
            <a:off x="203700" y="1459525"/>
            <a:ext cx="85206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Cavas Hill NV 1887 </a:t>
            </a:r>
            <a:r>
              <a:rPr b="1" lang="en">
                <a:highlight>
                  <a:srgbClr val="E6B8AF"/>
                </a:highlight>
              </a:rPr>
              <a:t>Rosado</a:t>
            </a:r>
            <a:r>
              <a:rPr b="1" lang="en"/>
              <a:t> </a:t>
            </a:r>
            <a:r>
              <a:rPr b="1" lang="en">
                <a:highlight>
                  <a:srgbClr val="FFF2CC"/>
                </a:highlight>
              </a:rPr>
              <a:t>Sparkling </a:t>
            </a:r>
            <a:br>
              <a:rPr lang="en"/>
            </a:br>
            <a:r>
              <a:rPr lang="en"/>
              <a:t>(</a:t>
            </a:r>
            <a:r>
              <a:rPr lang="en">
                <a:highlight>
                  <a:srgbClr val="FFF2CC"/>
                </a:highlight>
              </a:rPr>
              <a:t>Sparkling</a:t>
            </a:r>
            <a:r>
              <a:rPr lang="en"/>
              <a:t> </a:t>
            </a:r>
            <a:r>
              <a:rPr lang="en">
                <a:highlight>
                  <a:srgbClr val="E6B8AF"/>
                </a:highlight>
              </a:rPr>
              <a:t>Rosé</a:t>
            </a:r>
            <a:r>
              <a:rPr lang="en"/>
              <a:t> </a:t>
            </a:r>
            <a:r>
              <a:rPr lang="en">
                <a:highlight>
                  <a:srgbClr val="B6D7A8"/>
                </a:highlight>
              </a:rPr>
              <a:t>Blend</a:t>
            </a:r>
            <a:r>
              <a:rPr lang="en"/>
              <a:t> from Spain)</a:t>
            </a:r>
            <a:br>
              <a:rPr lang="en"/>
            </a:br>
            <a:r>
              <a:rPr lang="en"/>
              <a:t>$13  |  82 Points  |  </a:t>
            </a:r>
            <a:r>
              <a:rPr lang="en">
                <a:highlight>
                  <a:srgbClr val="B4A7D6"/>
                </a:highlight>
              </a:rPr>
              <a:t>Sweet</a:t>
            </a:r>
            <a:r>
              <a:rPr lang="en"/>
              <a:t>, </a:t>
            </a:r>
            <a:r>
              <a:rPr lang="en">
                <a:highlight>
                  <a:srgbClr val="9FC5E8"/>
                </a:highlight>
              </a:rPr>
              <a:t>Light-Bodied</a:t>
            </a:r>
            <a:br>
              <a:rPr lang="en"/>
            </a:br>
            <a:r>
              <a:rPr lang="en">
                <a:highlight>
                  <a:srgbClr val="E06666"/>
                </a:highlight>
              </a:rPr>
              <a:t>Red</a:t>
            </a:r>
            <a:r>
              <a:rPr lang="en"/>
              <a:t> in color, with berry and apple aromas, this is a </a:t>
            </a:r>
            <a:r>
              <a:rPr lang="en">
                <a:highlight>
                  <a:srgbClr val="D9D2E9"/>
                </a:highlight>
              </a:rPr>
              <a:t>sweet</a:t>
            </a:r>
            <a:r>
              <a:rPr lang="en"/>
              <a:t> </a:t>
            </a:r>
            <a:r>
              <a:rPr lang="en">
                <a:highlight>
                  <a:srgbClr val="B6D7A8"/>
                </a:highlight>
              </a:rPr>
              <a:t>blend</a:t>
            </a:r>
            <a:r>
              <a:rPr lang="en"/>
              <a:t>, with a </a:t>
            </a:r>
            <a:r>
              <a:rPr lang="en">
                <a:highlight>
                  <a:srgbClr val="9FC5E8"/>
                </a:highlight>
              </a:rPr>
              <a:t>light body</a:t>
            </a:r>
            <a:r>
              <a:rPr lang="en"/>
              <a:t> and nose tingling </a:t>
            </a:r>
            <a:r>
              <a:rPr lang="en">
                <a:highlight>
                  <a:srgbClr val="FFF2CC"/>
                </a:highlight>
              </a:rPr>
              <a:t>effervescence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Recommendation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203700" y="1152475"/>
            <a:ext cx="34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user preferences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Type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Flavor Profile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Taster Score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Price Range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Origin Country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Wine Recommender Terminal App</a:t>
            </a:r>
            <a:endParaRPr/>
          </a:p>
        </p:txBody>
      </p:sp>
      <p:sp>
        <p:nvSpPr>
          <p:cNvPr id="376" name="Google Shape;376;p54"/>
          <p:cNvSpPr/>
          <p:nvPr/>
        </p:nvSpPr>
        <p:spPr>
          <a:xfrm>
            <a:off x="3920570" y="2948350"/>
            <a:ext cx="5658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4"/>
          <p:cNvSpPr txBox="1"/>
          <p:nvPr>
            <p:ph idx="1" type="body"/>
          </p:nvPr>
        </p:nvSpPr>
        <p:spPr>
          <a:xfrm>
            <a:off x="5019325" y="1152475"/>
            <a:ext cx="34599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10 Results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Title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Wine Type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Flavor Profile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Taster Score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Origin Country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Description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4"/>
          <p:cNvSpPr txBox="1"/>
          <p:nvPr/>
        </p:nvSpPr>
        <p:spPr>
          <a:xfrm>
            <a:off x="3553975" y="2393650"/>
            <a:ext cx="1299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Filtering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Dashboard</a:t>
            </a:r>
            <a:endParaRPr/>
          </a:p>
        </p:txBody>
      </p:sp>
      <p:sp>
        <p:nvSpPr>
          <p:cNvPr id="384" name="Google Shape;38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Tableau is a </a:t>
            </a:r>
            <a:r>
              <a:rPr b="1" lang="en">
                <a:solidFill>
                  <a:srgbClr val="A64D79"/>
                </a:solidFill>
              </a:rPr>
              <a:t>data visualization</a:t>
            </a:r>
            <a:r>
              <a:rPr lang="en"/>
              <a:t> tool that makes it easy to create </a:t>
            </a:r>
            <a:r>
              <a:rPr b="1" lang="en">
                <a:solidFill>
                  <a:srgbClr val="A64D79"/>
                </a:solidFill>
              </a:rPr>
              <a:t>interactive visual analytics</a:t>
            </a:r>
            <a:r>
              <a:rPr lang="en"/>
              <a:t> in the form of dashboards for both </a:t>
            </a:r>
            <a:r>
              <a:rPr b="1" lang="en">
                <a:solidFill>
                  <a:srgbClr val="A64D79"/>
                </a:solidFill>
              </a:rPr>
              <a:t>technical and non-technical end users.</a:t>
            </a:r>
            <a:endParaRPr b="1">
              <a:solidFill>
                <a:srgbClr val="A64D79"/>
              </a:solidFill>
            </a:endParaRPr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962" y="4402431"/>
            <a:ext cx="1500522" cy="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87" y="2606080"/>
            <a:ext cx="1804200" cy="961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763" y="2265925"/>
            <a:ext cx="3616250" cy="197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55"/>
          <p:cNvSpPr/>
          <p:nvPr/>
        </p:nvSpPr>
        <p:spPr>
          <a:xfrm>
            <a:off x="2273010" y="2947176"/>
            <a:ext cx="482700" cy="23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606" y="3893248"/>
            <a:ext cx="812125" cy="10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5723" y="2440313"/>
            <a:ext cx="1500526" cy="13087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1" name="Google Shape;391;p55"/>
          <p:cNvSpPr/>
          <p:nvPr/>
        </p:nvSpPr>
        <p:spPr>
          <a:xfrm>
            <a:off x="4576234" y="2979340"/>
            <a:ext cx="482700" cy="23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Putting it All Together:</a:t>
            </a:r>
            <a:r>
              <a:rPr lang="en"/>
              <a:t> Sample Use Case</a:t>
            </a:r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525" y="3104750"/>
            <a:ext cx="2308139" cy="160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8" name="Google Shape;3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300" y="3011177"/>
            <a:ext cx="2751156" cy="1605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9" name="Google Shape;3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550" y="1170700"/>
            <a:ext cx="2308151" cy="12297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0" name="Google Shape;400;p56"/>
          <p:cNvSpPr/>
          <p:nvPr/>
        </p:nvSpPr>
        <p:spPr>
          <a:xfrm>
            <a:off x="4446495" y="1588750"/>
            <a:ext cx="5658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 txBox="1"/>
          <p:nvPr/>
        </p:nvSpPr>
        <p:spPr>
          <a:xfrm>
            <a:off x="1973550" y="2430350"/>
            <a:ext cx="2402100" cy="4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Data Scientists perform initial analysis, data transformations, and create a Wine Recommender</a:t>
            </a:r>
            <a:endParaRPr i="1" sz="900"/>
          </a:p>
        </p:txBody>
      </p:sp>
      <p:pic>
        <p:nvPicPr>
          <p:cNvPr id="402" name="Google Shape;40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100" y="1167025"/>
            <a:ext cx="1841760" cy="123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3" name="Google Shape;40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150" y="1167025"/>
            <a:ext cx="1418325" cy="1237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4" name="Google Shape;404;p56"/>
          <p:cNvSpPr txBox="1"/>
          <p:nvPr/>
        </p:nvSpPr>
        <p:spPr>
          <a:xfrm>
            <a:off x="5720875" y="2478450"/>
            <a:ext cx="2539200" cy="4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specifies wine preferences and receives a Top Ten List of wine recommendations</a:t>
            </a:r>
            <a:endParaRPr i="1" sz="900"/>
          </a:p>
        </p:txBody>
      </p:sp>
      <p:sp>
        <p:nvSpPr>
          <p:cNvPr id="405" name="Google Shape;405;p56"/>
          <p:cNvSpPr/>
          <p:nvPr/>
        </p:nvSpPr>
        <p:spPr>
          <a:xfrm rot="5400000">
            <a:off x="7776700" y="2738125"/>
            <a:ext cx="1919400" cy="423900"/>
          </a:xfrm>
          <a:prstGeom prst="uturnArrow">
            <a:avLst>
              <a:gd fmla="val 25000" name="adj1"/>
              <a:gd fmla="val 21744" name="adj2"/>
              <a:gd fmla="val 25000" name="adj3"/>
              <a:gd fmla="val 43750" name="adj4"/>
              <a:gd fmla="val 75000" name="adj5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6"/>
          <p:cNvSpPr txBox="1"/>
          <p:nvPr/>
        </p:nvSpPr>
        <p:spPr>
          <a:xfrm>
            <a:off x="5810875" y="4648425"/>
            <a:ext cx="26760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uses Tableau Dashboard to dive deeper into their Top Ten List of wine recommendations</a:t>
            </a:r>
            <a:endParaRPr i="1" sz="900"/>
          </a:p>
        </p:txBody>
      </p:sp>
      <p:sp>
        <p:nvSpPr>
          <p:cNvPr id="407" name="Google Shape;407;p56"/>
          <p:cNvSpPr/>
          <p:nvPr/>
        </p:nvSpPr>
        <p:spPr>
          <a:xfrm rot="10800000">
            <a:off x="4527635" y="3669625"/>
            <a:ext cx="10467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1574400" y="4648425"/>
            <a:ext cx="3111300" cy="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User combines information from Wine Recommender and Tableau Dashboard to select a Taster Trading Card!</a:t>
            </a:r>
            <a:endParaRPr i="1" sz="900"/>
          </a:p>
        </p:txBody>
      </p:sp>
      <p:sp>
        <p:nvSpPr>
          <p:cNvPr id="409" name="Google Shape;409;p56"/>
          <p:cNvSpPr txBox="1"/>
          <p:nvPr/>
        </p:nvSpPr>
        <p:spPr>
          <a:xfrm>
            <a:off x="0" y="1612050"/>
            <a:ext cx="15744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is traveling to Spain and wants to learn about Spanish wines before their trip!</a:t>
            </a:r>
            <a:endParaRPr/>
          </a:p>
        </p:txBody>
      </p:sp>
      <p:sp>
        <p:nvSpPr>
          <p:cNvPr id="410" name="Google Shape;410;p56"/>
          <p:cNvSpPr/>
          <p:nvPr/>
        </p:nvSpPr>
        <p:spPr>
          <a:xfrm>
            <a:off x="1526300" y="1579225"/>
            <a:ext cx="240300" cy="2507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508" y="3104738"/>
            <a:ext cx="771037" cy="9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182" y="3381325"/>
            <a:ext cx="181928" cy="2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Wine Recommender:</a:t>
            </a:r>
            <a:r>
              <a:rPr lang="en"/>
              <a:t> Use Case</a:t>
            </a:r>
            <a:endParaRPr/>
          </a:p>
        </p:txBody>
      </p:sp>
      <p:sp>
        <p:nvSpPr>
          <p:cNvPr id="418" name="Google Shape;41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specifies a preference for Spanish wines and receives a Top Ten list of wine recommendations for wines from Spain.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Where can the user go to learn more about Spanish wines?</a:t>
            </a:r>
            <a:endParaRPr i="1"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50" y="2347350"/>
            <a:ext cx="3354018" cy="22528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0" name="Google Shape;4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120" y="2347350"/>
            <a:ext cx="2582930" cy="22528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1" name="Google Shape;421;p57"/>
          <p:cNvSpPr/>
          <p:nvPr/>
        </p:nvSpPr>
        <p:spPr>
          <a:xfrm rot="-5408429">
            <a:off x="1107337" y="4273625"/>
            <a:ext cx="856503" cy="1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1098950" y="4703625"/>
            <a:ext cx="2452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Original user input, user selects Spain</a:t>
            </a:r>
            <a:endParaRPr b="1" i="1" sz="900">
              <a:solidFill>
                <a:schemeClr val="dk2"/>
              </a:solidFill>
            </a:endParaRPr>
          </a:p>
        </p:txBody>
      </p:sp>
      <p:sp>
        <p:nvSpPr>
          <p:cNvPr id="423" name="Google Shape;423;p57"/>
          <p:cNvSpPr/>
          <p:nvPr/>
        </p:nvSpPr>
        <p:spPr>
          <a:xfrm rot="-5400000">
            <a:off x="1832075" y="3335875"/>
            <a:ext cx="109200" cy="10026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7"/>
          <p:cNvSpPr/>
          <p:nvPr/>
        </p:nvSpPr>
        <p:spPr>
          <a:xfrm>
            <a:off x="4561845" y="3246019"/>
            <a:ext cx="823500" cy="26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7"/>
          <p:cNvSpPr txBox="1"/>
          <p:nvPr/>
        </p:nvSpPr>
        <p:spPr>
          <a:xfrm>
            <a:off x="5462125" y="4703625"/>
            <a:ext cx="3519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Output, user receives Spanish wine recommendations</a:t>
            </a:r>
            <a:endParaRPr b="1" i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Dashboard:</a:t>
            </a:r>
            <a:r>
              <a:rPr lang="en"/>
              <a:t> Use Case</a:t>
            </a:r>
            <a:endParaRPr/>
          </a:p>
        </p:txBody>
      </p:sp>
      <p:pic>
        <p:nvPicPr>
          <p:cNvPr id="431" name="Google Shape;4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" y="1191825"/>
            <a:ext cx="5698522" cy="3211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2" name="Google Shape;432;p58"/>
          <p:cNvSpPr txBox="1"/>
          <p:nvPr>
            <p:ph idx="1" type="body"/>
          </p:nvPr>
        </p:nvSpPr>
        <p:spPr>
          <a:xfrm>
            <a:off x="6254300" y="609450"/>
            <a:ext cx="27429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User Input: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 selects</a:t>
            </a:r>
            <a:r>
              <a:rPr lang="en" sz="1200"/>
              <a:t> Spain from the Map to display information about wine from Spain.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</a:rPr>
              <a:t>User Insights:</a:t>
            </a:r>
            <a:endParaRPr b="1" sz="12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Spain has 9 varieties, with Red, White, and Red Blend accounting for over half of Spain’s total wine.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most expensive wines from Spain are Red Blends. Red Blends also have, on average, the most points.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Five tasters have reviewed wine from Spain, with Michael Schachner having the most reviews </a:t>
            </a:r>
            <a:r>
              <a:rPr i="1" lang="en" sz="1200"/>
              <a:t>-- </a:t>
            </a:r>
            <a:r>
              <a:rPr b="1" i="1" lang="en" sz="1200"/>
              <a:t>does Michael try wines from other countries?</a:t>
            </a:r>
            <a:endParaRPr b="1"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3" name="Google Shape;433;p58"/>
          <p:cNvSpPr/>
          <p:nvPr/>
        </p:nvSpPr>
        <p:spPr>
          <a:xfrm rot="-8360829">
            <a:off x="1945045" y="4386506"/>
            <a:ext cx="903950" cy="220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2704575" y="4670675"/>
            <a:ext cx="2680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Original user input, user selects Spain</a:t>
            </a:r>
            <a:endParaRPr i="1" sz="800"/>
          </a:p>
        </p:txBody>
      </p:sp>
      <p:sp>
        <p:nvSpPr>
          <p:cNvPr id="435" name="Google Shape;435;p58"/>
          <p:cNvSpPr/>
          <p:nvPr/>
        </p:nvSpPr>
        <p:spPr>
          <a:xfrm>
            <a:off x="4648200" y="4670675"/>
            <a:ext cx="324300" cy="3300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Tableau Dashboard:</a:t>
            </a:r>
            <a:r>
              <a:rPr lang="en"/>
              <a:t> Use Case Continued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0" y="1120275"/>
            <a:ext cx="6049503" cy="35296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2" name="Google Shape;442;p59"/>
          <p:cNvSpPr txBox="1"/>
          <p:nvPr>
            <p:ph idx="1" type="body"/>
          </p:nvPr>
        </p:nvSpPr>
        <p:spPr>
          <a:xfrm>
            <a:off x="6624575" y="1086200"/>
            <a:ext cx="24711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User Input: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User selects Michael Schachner: does Michael try wines from countries other than Spain?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64D79"/>
                </a:solidFill>
              </a:rPr>
              <a:t>User Insights:</a:t>
            </a:r>
            <a:endParaRPr b="1" sz="11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Michael Schachner tries all different varieties of wine from countries all over the world.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Michael Schachner gives the most points to Red Blends and mostly reviews Red and White Wines.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Where can the user go to learn more about Michael Schachner?</a:t>
            </a:r>
            <a:endParaRPr i="1" sz="1100"/>
          </a:p>
        </p:txBody>
      </p:sp>
      <p:sp>
        <p:nvSpPr>
          <p:cNvPr id="443" name="Google Shape;443;p59"/>
          <p:cNvSpPr/>
          <p:nvPr/>
        </p:nvSpPr>
        <p:spPr>
          <a:xfrm flipH="1" rot="2067326">
            <a:off x="3870703" y="3619440"/>
            <a:ext cx="3101994" cy="208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9"/>
          <p:cNvSpPr txBox="1"/>
          <p:nvPr/>
        </p:nvSpPr>
        <p:spPr>
          <a:xfrm>
            <a:off x="6697325" y="4444775"/>
            <a:ext cx="2141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2"/>
                </a:solidFill>
              </a:rPr>
              <a:t>Original user input, user selects</a:t>
            </a:r>
            <a:r>
              <a:rPr b="1" i="1" lang="en" sz="900">
                <a:solidFill>
                  <a:schemeClr val="dk2"/>
                </a:solidFill>
              </a:rPr>
              <a:t> Michael Schachner</a:t>
            </a:r>
            <a:endParaRPr b="1" i="1" sz="900">
              <a:solidFill>
                <a:schemeClr val="dk2"/>
              </a:solidFill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8366975" y="4444775"/>
            <a:ext cx="324300" cy="482400"/>
          </a:xfrm>
          <a:prstGeom prst="righ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Taster Profile</a:t>
            </a:r>
            <a:r>
              <a:rPr b="1" lang="en"/>
              <a:t>:</a:t>
            </a:r>
            <a:r>
              <a:rPr lang="en"/>
              <a:t> Use Case</a:t>
            </a:r>
            <a:endParaRPr/>
          </a:p>
        </p:txBody>
      </p:sp>
      <p:sp>
        <p:nvSpPr>
          <p:cNvPr id="451" name="Google Shape;45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filtering the Tableau Dashboard to show information about Michael Schachner, a user can learn even more about Michael by getting a copy of his taster’s trading card!</a:t>
            </a:r>
            <a:endParaRPr/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913" y="2516300"/>
            <a:ext cx="2511599" cy="17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3" name="Google Shape;4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613" y="2516300"/>
            <a:ext cx="2993698" cy="1746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4" name="Google Shape;454;p60"/>
          <p:cNvSpPr/>
          <p:nvPr/>
        </p:nvSpPr>
        <p:spPr>
          <a:xfrm>
            <a:off x="1224388" y="3104550"/>
            <a:ext cx="7050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/>
        </p:nvSpPr>
        <p:spPr>
          <a:xfrm>
            <a:off x="381488" y="2844150"/>
            <a:ext cx="705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...</a:t>
            </a:r>
            <a:endParaRPr sz="4400"/>
          </a:p>
        </p:txBody>
      </p:sp>
      <p:sp>
        <p:nvSpPr>
          <p:cNvPr id="456" name="Google Shape;456;p60"/>
          <p:cNvSpPr/>
          <p:nvPr/>
        </p:nvSpPr>
        <p:spPr>
          <a:xfrm>
            <a:off x="5319613" y="3104550"/>
            <a:ext cx="7050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/>
          </a:p>
        </p:txBody>
      </p:sp>
      <p:sp>
        <p:nvSpPr>
          <p:cNvPr id="462" name="Google Shape;462;p61"/>
          <p:cNvSpPr txBox="1"/>
          <p:nvPr>
            <p:ph idx="1" type="body"/>
          </p:nvPr>
        </p:nvSpPr>
        <p:spPr>
          <a:xfrm>
            <a:off x="311700" y="1152475"/>
            <a:ext cx="48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Create a system that takes input from the user regarding their taste preferences and returns a list of recommended wines.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Results</a:t>
            </a:r>
            <a:r>
              <a:rPr lang="en" sz="1700"/>
              <a:t>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Terminal Input Wine Recommender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WineEnthusiast Tableau Dashboard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Taster Profiles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Future Steps</a:t>
            </a:r>
            <a:r>
              <a:rPr lang="en" sz="1700"/>
              <a:t>:</a:t>
            </a:r>
            <a:endParaRPr sz="17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Web scrape updated wine reviews from Wine Enthusiast</a:t>
            </a:r>
            <a:r>
              <a:rPr lang="en" sz="1700"/>
              <a:t> </a:t>
            </a:r>
            <a:endParaRPr sz="1700"/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4776">
            <a:off x="5325027" y="1582566"/>
            <a:ext cx="1425666" cy="13302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4" name="Google Shape;46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4776">
            <a:off x="6518338" y="2097902"/>
            <a:ext cx="2279920" cy="13302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4763">
            <a:off x="5406733" y="2735219"/>
            <a:ext cx="1667604" cy="12174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Presentation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Thank you!</a:t>
            </a:r>
            <a:endParaRPr i="1"/>
          </a:p>
        </p:txBody>
      </p:sp>
      <p:pic>
        <p:nvPicPr>
          <p:cNvPr id="471" name="Google Shape;4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19" y="2856325"/>
            <a:ext cx="707550" cy="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sp>
        <p:nvSpPr>
          <p:cNvPr id="477" name="Google Shape;47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Putting it all Together</a:t>
            </a:r>
            <a:endParaRPr/>
          </a:p>
        </p:txBody>
      </p:sp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311700" y="1152475"/>
            <a:ext cx="46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provide a platform for users to: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Receive wine recommendations based on their personal taste preferences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Visualize and interact with wine review data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Obtain information about their favorite wine tasters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r>
              <a:rPr lang="en"/>
              <a:t>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Terminal Input Wine Recommender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WineEnthusiast Tableau Dashboard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Taster Profiles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2952">
            <a:off x="5031237" y="1426491"/>
            <a:ext cx="1521045" cy="14072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2952">
            <a:off x="6304439" y="1971647"/>
            <a:ext cx="2432447" cy="1407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6" name="Google Shape;48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2946">
            <a:off x="5118417" y="2645847"/>
            <a:ext cx="1779167" cy="12879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sp>
        <p:nvSpPr>
          <p:cNvPr id="498" name="Google Shape;49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Make a wine predictor -- user inputs criteria and wine predictor returns wine that meets their criteria and a recommendation for a wine taster to follow on social media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marR="19050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What criteria does the user input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How many recommendations does the user get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9050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/>
          </a:p>
        </p:txBody>
      </p:sp>
      <p:sp>
        <p:nvSpPr>
          <p:cNvPr id="510" name="Google Shape;51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Q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uestions to ask: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Price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What are most of the wines priced at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What are the most/least expensive varietals --- change with Nikki’s simplified categories 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Where do the most/least expensive wines come from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Points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What is the average point score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What varietals get the most/least points --- change with Nikki’s simplified categories 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Where do the wines with the most/least points come from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Tasters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Are any of the taster’s biased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roman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Average # of points, standard deviation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lphaLcPeriod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What tasters write the most reviews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Do more expensive wines have higher points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190500" rtl="0" algn="l">
              <a:lnSpc>
                <a:spcPct val="14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Cleaning: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marR="190500" rtl="0" algn="l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Any null values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3850" lvl="0" marL="45720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Any outliers (ex. 3000 bottle of wine)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516" name="Google Shape;51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 is na?</a:t>
            </a:r>
            <a:endParaRPr/>
          </a:p>
        </p:txBody>
      </p:sp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1460150"/>
            <a:ext cx="39624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data</a:t>
            </a:r>
            <a:endParaRPr/>
          </a:p>
        </p:txBody>
      </p:sp>
      <p:sp>
        <p:nvSpPr>
          <p:cNvPr id="529" name="Google Shape;52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5" y="1595499"/>
            <a:ext cx="6242400" cy="18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34343"/>
                </a:solidFill>
              </a:rPr>
              <a:t>Rosé All Day</a:t>
            </a:r>
            <a:endParaRPr sz="4800">
              <a:solidFill>
                <a:srgbClr val="434343"/>
              </a:solidFill>
            </a:endParaRPr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2450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Wine Recommender, Interactive Dashboard, &amp; Reviewer Analysis </a:t>
            </a:r>
            <a:endParaRPr b="1" sz="2000"/>
          </a:p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11700" y="324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CS5010 Final Project, August 2020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Nikki Aaron, Bev Dobrenz, Amanda West, Joseph Wysocki</a:t>
            </a:r>
            <a:endParaRPr sz="12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5050">
            <a:off x="6584189" y="2967373"/>
            <a:ext cx="2313597" cy="173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wineries in each country?</a:t>
            </a:r>
            <a:endParaRPr/>
          </a:p>
        </p:txBody>
      </p:sp>
      <p:sp>
        <p:nvSpPr>
          <p:cNvPr id="536" name="Google Shape;53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37" name="Google Shape;5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75" y="1234600"/>
            <a:ext cx="1390500" cy="36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Taster Review Count</a:t>
            </a:r>
            <a:endParaRPr/>
          </a:p>
        </p:txBody>
      </p:sp>
      <p:sp>
        <p:nvSpPr>
          <p:cNvPr id="543" name="Google Shape;543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925" y="1017727"/>
            <a:ext cx="5265050" cy="35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Taster Bias</a:t>
            </a:r>
            <a:endParaRPr/>
          </a:p>
        </p:txBody>
      </p:sp>
      <p:sp>
        <p:nvSpPr>
          <p:cNvPr id="550" name="Google Shape;55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104025"/>
            <a:ext cx="2965925" cy="36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473" y="965950"/>
            <a:ext cx="3078075" cy="378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625" y="1402450"/>
            <a:ext cx="2651324" cy="29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Variety By Price ** Change with Nikki’s Categories</a:t>
            </a:r>
            <a:endParaRPr/>
          </a:p>
        </p:txBody>
      </p:sp>
      <p:sp>
        <p:nvSpPr>
          <p:cNvPr id="559" name="Google Shape;55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00" y="1687400"/>
            <a:ext cx="4549549" cy="1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850" y="1425059"/>
            <a:ext cx="3404448" cy="28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and Price </a:t>
            </a:r>
            <a:endParaRPr/>
          </a:p>
        </p:txBody>
      </p:sp>
      <p:sp>
        <p:nvSpPr>
          <p:cNvPr id="567" name="Google Shape;56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48" y="1193388"/>
            <a:ext cx="3067484" cy="215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275" y="402825"/>
            <a:ext cx="413385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450" y="3559325"/>
            <a:ext cx="3000425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50" y="416750"/>
            <a:ext cx="5110401" cy="430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Distribution</a:t>
            </a:r>
            <a:endParaRPr/>
          </a:p>
        </p:txBody>
      </p:sp>
      <p:sp>
        <p:nvSpPr>
          <p:cNvPr id="583" name="Google Shape;58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73" y="1358335"/>
            <a:ext cx="6451876" cy="30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wine prices</a:t>
            </a:r>
            <a:endParaRPr/>
          </a:p>
        </p:txBody>
      </p:sp>
      <p:sp>
        <p:nvSpPr>
          <p:cNvPr id="590" name="Google Shape;59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25" y="1017725"/>
            <a:ext cx="533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Goal</a:t>
            </a:r>
            <a:r>
              <a:rPr lang="en"/>
              <a:t>: Create a system that takes input from the user regarding their taste preferences and returns a list of recommended wines.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r>
              <a:rPr lang="en"/>
              <a:t>: WineEnthusiast Review Data from Kaggle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130k wine reviews with variables such as variety, location, winery, price, and description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Results</a:t>
            </a:r>
            <a:r>
              <a:rPr lang="en"/>
              <a:t>: Users can: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Receive wine recommendations using a </a:t>
            </a:r>
            <a:r>
              <a:rPr b="1" i="1" lang="en" sz="1600">
                <a:solidFill>
                  <a:srgbClr val="A64D79"/>
                </a:solidFill>
              </a:rPr>
              <a:t>Terminal Input Wine Recommender</a:t>
            </a:r>
            <a:endParaRPr b="1" i="1" sz="1600">
              <a:solidFill>
                <a:srgbClr val="A64D7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Obtain information about favorite wine tasters from </a:t>
            </a:r>
            <a:r>
              <a:rPr b="1" i="1" lang="en" sz="1600">
                <a:solidFill>
                  <a:srgbClr val="A64D79"/>
                </a:solidFill>
              </a:rPr>
              <a:t>Wine Reviewer Profiles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Visualize and interact with updated wine review data using a </a:t>
            </a:r>
            <a:r>
              <a:rPr b="1" i="1" lang="en" sz="1600">
                <a:solidFill>
                  <a:srgbClr val="A64D79"/>
                </a:solidFill>
              </a:rPr>
              <a:t>Tableau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b="1"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43162"/>
          <a:stretch/>
        </p:blipFill>
        <p:spPr>
          <a:xfrm>
            <a:off x="4485687" y="4390675"/>
            <a:ext cx="4346615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Cleaning/Initial Investigation</a:t>
            </a:r>
            <a:endParaRPr b="1"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Wine Review Data from Kaggle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Winemag-data-130k-v2.csv with 130,000 rows of wine reviews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Variables include:</a:t>
            </a:r>
            <a:endParaRPr sz="16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Country, Description, Points, Price, Province, Region_1, Region_2, Taster_Name, Taster_Twitter_Handle, Title, Variety, Winery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summary plots for initial investigation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Excluded missing (NaN) values: 96,400 rows to perform analysis</a:t>
            </a:r>
            <a:endParaRPr sz="16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45" y="3324450"/>
            <a:ext cx="1798820" cy="1202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375" y="3324450"/>
            <a:ext cx="1881182" cy="1202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238" y="3324450"/>
            <a:ext cx="2041284" cy="120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20"/>
          <p:cNvSpPr txBox="1"/>
          <p:nvPr/>
        </p:nvSpPr>
        <p:spPr>
          <a:xfrm>
            <a:off x="1535975" y="45731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Are there any missing values?</a:t>
            </a:r>
            <a:endParaRPr sz="800"/>
          </a:p>
        </p:txBody>
      </p:sp>
      <p:sp>
        <p:nvSpPr>
          <p:cNvPr id="104" name="Google Shape;104;p20"/>
          <p:cNvSpPr txBox="1"/>
          <p:nvPr/>
        </p:nvSpPr>
        <p:spPr>
          <a:xfrm>
            <a:off x="3638050" y="45731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Is there a relationship between price and points?</a:t>
            </a:r>
            <a:endParaRPr sz="800"/>
          </a:p>
        </p:txBody>
      </p:sp>
      <p:sp>
        <p:nvSpPr>
          <p:cNvPr id="105" name="Google Shape;105;p20"/>
          <p:cNvSpPr txBox="1"/>
          <p:nvPr/>
        </p:nvSpPr>
        <p:spPr>
          <a:xfrm>
            <a:off x="5657100" y="4573175"/>
            <a:ext cx="19509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What taster writes the most reviews?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Wine Reviewer Profiles - Process</a:t>
            </a:r>
            <a:endParaRPr b="1"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13850" l="0" r="0" t="16409"/>
          <a:stretch/>
        </p:blipFill>
        <p:spPr>
          <a:xfrm>
            <a:off x="1894563" y="1338550"/>
            <a:ext cx="5354875" cy="327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